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21" Type="http://schemas.openxmlformats.org/officeDocument/2006/relationships/slide" Target="slides/slide15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2.xml"/><Relationship Id="rId19" Type="http://schemas.openxmlformats.org/officeDocument/2006/relationships/slide" Target="slides/slide13.xml"/><Relationship Id="rId6" Type="http://schemas.openxmlformats.org/officeDocument/2006/relationships/notesMaster" Target="notesMasters/notesMaster1.xml"/><Relationship Id="rId18" Type="http://schemas.openxmlformats.org/officeDocument/2006/relationships/slide" Target="slides/slide12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cde5c478ae_2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g2cde5c478ae_2_7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6fa4adeec5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g26fa4adeec5_1_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26fa4adeec5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g26fa4adeec5_1_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6f9dea1ae8_3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g26f9dea1ae8_3_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26f9dea1ae8_3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g26f9dea1ae8_3_1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26f9dea1ae8_3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g26f9dea1ae8_3_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26fa0548ad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26fa0548ad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cde5c478ae_2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g2cde5c478ae_2_9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cde5c478ae_2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g2cde5c478ae_2_1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cde5c478ae_2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g2cde5c478ae_2_13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cde5c478ae_2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g2cde5c478ae_2_14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cde5c478ae_2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g2cde5c478ae_2_15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ce29922a94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g2ce29922a94_0_3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ce29922a94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g2ce29922a94_0_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6fa4adeec5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g26fa4adeec5_1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/>
          <p:nvPr>
            <p:ph type="ctrTitle"/>
          </p:nvPr>
        </p:nvSpPr>
        <p:spPr>
          <a:xfrm>
            <a:off x="342900" y="1065213"/>
            <a:ext cx="3886200" cy="73501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2" name="Google Shape;62;p15"/>
          <p:cNvSpPr txBox="1"/>
          <p:nvPr>
            <p:ph idx="1" type="subTitle"/>
          </p:nvPr>
        </p:nvSpPr>
        <p:spPr>
          <a:xfrm>
            <a:off x="685800" y="1943100"/>
            <a:ext cx="3200400" cy="8763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lvl="0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3" name="Google Shape;63;p15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6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8" name="Google Shape;68;p16"/>
          <p:cNvSpPr txBox="1"/>
          <p:nvPr>
            <p:ph idx="1" type="body"/>
          </p:nvPr>
        </p:nvSpPr>
        <p:spPr>
          <a:xfrm>
            <a:off x="228600" y="800100"/>
            <a:ext cx="4114800" cy="226298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8575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indent="-28575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69" name="Google Shape;69;p16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"/>
          <p:cNvSpPr txBox="1"/>
          <p:nvPr>
            <p:ph type="title"/>
          </p:nvPr>
        </p:nvSpPr>
        <p:spPr>
          <a:xfrm>
            <a:off x="361156" y="2203450"/>
            <a:ext cx="3886200" cy="681038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 cap="none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" name="Google Shape;74;p17"/>
          <p:cNvSpPr txBox="1"/>
          <p:nvPr>
            <p:ph idx="1" type="body"/>
          </p:nvPr>
        </p:nvSpPr>
        <p:spPr>
          <a:xfrm>
            <a:off x="361156" y="1453357"/>
            <a:ext cx="3886200" cy="750094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 sz="1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900"/>
              <a:buNone/>
              <a:defRPr sz="9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800"/>
              <a:buNone/>
              <a:defRPr sz="8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5" name="Google Shape;75;p17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80" name="Google Shape;80;p18"/>
          <p:cNvSpPr txBox="1"/>
          <p:nvPr>
            <p:ph idx="1" type="body"/>
          </p:nvPr>
        </p:nvSpPr>
        <p:spPr>
          <a:xfrm>
            <a:off x="228600" y="800100"/>
            <a:ext cx="2019300" cy="226298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17500" lvl="0" marL="457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indent="-3048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2pPr>
            <a:lvl3pPr indent="-2921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9pPr>
          </a:lstStyle>
          <a:p/>
        </p:txBody>
      </p:sp>
      <p:sp>
        <p:nvSpPr>
          <p:cNvPr id="81" name="Google Shape;81;p18"/>
          <p:cNvSpPr txBox="1"/>
          <p:nvPr>
            <p:ph idx="2" type="body"/>
          </p:nvPr>
        </p:nvSpPr>
        <p:spPr>
          <a:xfrm>
            <a:off x="2324100" y="800100"/>
            <a:ext cx="2019300" cy="226298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17500" lvl="0" marL="457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indent="-3048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2pPr>
            <a:lvl3pPr indent="-2921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9pPr>
          </a:lstStyle>
          <a:p/>
        </p:txBody>
      </p:sp>
      <p:sp>
        <p:nvSpPr>
          <p:cNvPr id="82" name="Google Shape;82;p18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84" name="Google Shape;84;p18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9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87" name="Google Shape;87;p19"/>
          <p:cNvSpPr txBox="1"/>
          <p:nvPr>
            <p:ph idx="1" type="body"/>
          </p:nvPr>
        </p:nvSpPr>
        <p:spPr>
          <a:xfrm>
            <a:off x="228600" y="767556"/>
            <a:ext cx="2020094" cy="319881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1pPr>
            <a:lvl2pPr indent="-2286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1" sz="10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1" sz="900"/>
            </a:lvl3pPr>
            <a:lvl4pPr indent="-2286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4pPr>
            <a:lvl5pPr indent="-2286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5pPr>
            <a:lvl6pPr indent="-2286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6pPr>
            <a:lvl7pPr indent="-2286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7pPr>
            <a:lvl8pPr indent="-2286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8pPr>
            <a:lvl9pPr indent="-2286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9pPr>
          </a:lstStyle>
          <a:p/>
        </p:txBody>
      </p:sp>
      <p:sp>
        <p:nvSpPr>
          <p:cNvPr id="88" name="Google Shape;88;p19"/>
          <p:cNvSpPr txBox="1"/>
          <p:nvPr>
            <p:ph idx="2" type="body"/>
          </p:nvPr>
        </p:nvSpPr>
        <p:spPr>
          <a:xfrm>
            <a:off x="228600" y="1087438"/>
            <a:ext cx="2020094" cy="1975644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048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1pPr>
            <a:lvl2pPr indent="-2921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indent="-2794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–"/>
              <a:defRPr sz="800"/>
            </a:lvl4pPr>
            <a:lvl5pPr indent="-2794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»"/>
              <a:defRPr sz="800"/>
            </a:lvl5pPr>
            <a:lvl6pPr indent="-2794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6pPr>
            <a:lvl7pPr indent="-2794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7pPr>
            <a:lvl8pPr indent="-2794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8pPr>
            <a:lvl9pPr indent="-2794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9pPr>
          </a:lstStyle>
          <a:p/>
        </p:txBody>
      </p:sp>
      <p:sp>
        <p:nvSpPr>
          <p:cNvPr id="89" name="Google Shape;89;p19"/>
          <p:cNvSpPr txBox="1"/>
          <p:nvPr>
            <p:ph idx="3" type="body"/>
          </p:nvPr>
        </p:nvSpPr>
        <p:spPr>
          <a:xfrm>
            <a:off x="2322513" y="767556"/>
            <a:ext cx="2020888" cy="319881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1pPr>
            <a:lvl2pPr indent="-2286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1" sz="10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1" sz="900"/>
            </a:lvl3pPr>
            <a:lvl4pPr indent="-2286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4pPr>
            <a:lvl5pPr indent="-2286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5pPr>
            <a:lvl6pPr indent="-2286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6pPr>
            <a:lvl7pPr indent="-2286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7pPr>
            <a:lvl8pPr indent="-2286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8pPr>
            <a:lvl9pPr indent="-2286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9pPr>
          </a:lstStyle>
          <a:p/>
        </p:txBody>
      </p:sp>
      <p:sp>
        <p:nvSpPr>
          <p:cNvPr id="90" name="Google Shape;90;p19"/>
          <p:cNvSpPr txBox="1"/>
          <p:nvPr>
            <p:ph idx="4" type="body"/>
          </p:nvPr>
        </p:nvSpPr>
        <p:spPr>
          <a:xfrm>
            <a:off x="2322513" y="1087438"/>
            <a:ext cx="2020888" cy="1975644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048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1pPr>
            <a:lvl2pPr indent="-2921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indent="-2794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–"/>
              <a:defRPr sz="800"/>
            </a:lvl4pPr>
            <a:lvl5pPr indent="-2794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»"/>
              <a:defRPr sz="800"/>
            </a:lvl5pPr>
            <a:lvl6pPr indent="-2794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6pPr>
            <a:lvl7pPr indent="-2794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7pPr>
            <a:lvl8pPr indent="-2794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8pPr>
            <a:lvl9pPr indent="-2794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9pPr>
          </a:lstStyle>
          <a:p/>
        </p:txBody>
      </p:sp>
      <p:sp>
        <p:nvSpPr>
          <p:cNvPr id="91" name="Google Shape;91;p19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2" name="Google Shape;92;p19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3" name="Google Shape;93;p19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6" name="Google Shape;96;p20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7" name="Google Shape;97;p20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8" name="Google Shape;98;p20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/>
          <p:nvPr>
            <p:ph type="title"/>
          </p:nvPr>
        </p:nvSpPr>
        <p:spPr>
          <a:xfrm>
            <a:off x="228600" y="136525"/>
            <a:ext cx="1504157" cy="581025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b="1" sz="1000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01" name="Google Shape;101;p21"/>
          <p:cNvSpPr txBox="1"/>
          <p:nvPr>
            <p:ph idx="1" type="body"/>
          </p:nvPr>
        </p:nvSpPr>
        <p:spPr>
          <a:xfrm>
            <a:off x="1787525" y="136525"/>
            <a:ext cx="2555875" cy="2926557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30200" lvl="0" marL="457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indent="-317500" lvl="1" marL="914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sz="1400"/>
            </a:lvl2pPr>
            <a:lvl3pPr indent="-3048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3pPr>
            <a:lvl4pPr indent="-2921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4pPr>
            <a:lvl5pPr indent="-2921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»"/>
              <a:defRPr sz="1000"/>
            </a:lvl5pPr>
            <a:lvl6pPr indent="-2921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6pPr>
            <a:lvl7pPr indent="-2921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7pPr>
            <a:lvl8pPr indent="-2921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8pPr>
            <a:lvl9pPr indent="-2921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9pPr>
          </a:lstStyle>
          <a:p/>
        </p:txBody>
      </p:sp>
      <p:sp>
        <p:nvSpPr>
          <p:cNvPr id="102" name="Google Shape;102;p21"/>
          <p:cNvSpPr txBox="1"/>
          <p:nvPr>
            <p:ph idx="2" type="body"/>
          </p:nvPr>
        </p:nvSpPr>
        <p:spPr>
          <a:xfrm>
            <a:off x="228600" y="717550"/>
            <a:ext cx="1504157" cy="234553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1pPr>
            <a:lvl2pPr indent="-228600" lvl="1" marL="914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2pPr>
            <a:lvl3pPr indent="-228600" lvl="2" marL="1371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3pPr>
            <a:lvl4pPr indent="-228600" lvl="3" marL="1828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4pPr>
            <a:lvl5pPr indent="-228600" lvl="4" marL="22860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5pPr>
            <a:lvl6pPr indent="-228600" lvl="5" marL="2743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6pPr>
            <a:lvl7pPr indent="-228600" lvl="6" marL="3200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7pPr>
            <a:lvl8pPr indent="-228600" lvl="7" marL="3657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8pPr>
            <a:lvl9pPr indent="-228600" lvl="8" marL="4114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9pPr>
          </a:lstStyle>
          <a:p/>
        </p:txBody>
      </p:sp>
      <p:sp>
        <p:nvSpPr>
          <p:cNvPr id="103" name="Google Shape;103;p21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04" name="Google Shape;104;p21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05" name="Google Shape;105;p21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/>
          <p:nvPr>
            <p:ph type="title"/>
          </p:nvPr>
        </p:nvSpPr>
        <p:spPr>
          <a:xfrm>
            <a:off x="896144" y="2400300"/>
            <a:ext cx="2743200" cy="283369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b="1" sz="1000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08" name="Google Shape;108;p22"/>
          <p:cNvSpPr/>
          <p:nvPr>
            <p:ph idx="2" type="pic"/>
          </p:nvPr>
        </p:nvSpPr>
        <p:spPr>
          <a:xfrm>
            <a:off x="896144" y="306388"/>
            <a:ext cx="2743200" cy="2057400"/>
          </a:xfrm>
          <a:prstGeom prst="rect">
            <a:avLst/>
          </a:prstGeom>
          <a:noFill/>
          <a:ln>
            <a:noFill/>
          </a:ln>
        </p:spPr>
      </p:sp>
      <p:sp>
        <p:nvSpPr>
          <p:cNvPr id="109" name="Google Shape;109;p22"/>
          <p:cNvSpPr txBox="1"/>
          <p:nvPr>
            <p:ph idx="1" type="body"/>
          </p:nvPr>
        </p:nvSpPr>
        <p:spPr>
          <a:xfrm>
            <a:off x="896144" y="2683669"/>
            <a:ext cx="2743200" cy="402431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1pPr>
            <a:lvl2pPr indent="-228600" lvl="1" marL="914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2pPr>
            <a:lvl3pPr indent="-228600" lvl="2" marL="1371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3pPr>
            <a:lvl4pPr indent="-228600" lvl="3" marL="1828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4pPr>
            <a:lvl5pPr indent="-228600" lvl="4" marL="22860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5pPr>
            <a:lvl6pPr indent="-228600" lvl="5" marL="2743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6pPr>
            <a:lvl7pPr indent="-228600" lvl="6" marL="3200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7pPr>
            <a:lvl8pPr indent="-228600" lvl="7" marL="3657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8pPr>
            <a:lvl9pPr indent="-228600" lvl="8" marL="4114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9pPr>
          </a:lstStyle>
          <a:p/>
        </p:txBody>
      </p:sp>
      <p:sp>
        <p:nvSpPr>
          <p:cNvPr id="110" name="Google Shape;110;p22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1" name="Google Shape;111;p22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2" name="Google Shape;112;p22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5" name="Google Shape;115;p23"/>
          <p:cNvSpPr txBox="1"/>
          <p:nvPr>
            <p:ph idx="1" type="body"/>
          </p:nvPr>
        </p:nvSpPr>
        <p:spPr>
          <a:xfrm rot="5400000">
            <a:off x="1154509" y="-125809"/>
            <a:ext cx="2262982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8575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indent="-28575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116" name="Google Shape;116;p23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7" name="Google Shape;117;p23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8" name="Google Shape;118;p23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/>
          <p:nvPr>
            <p:ph type="title"/>
          </p:nvPr>
        </p:nvSpPr>
        <p:spPr>
          <a:xfrm rot="5400000">
            <a:off x="2366169" y="1085850"/>
            <a:ext cx="2925763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21" name="Google Shape;121;p24"/>
          <p:cNvSpPr txBox="1"/>
          <p:nvPr>
            <p:ph idx="1" type="body"/>
          </p:nvPr>
        </p:nvSpPr>
        <p:spPr>
          <a:xfrm rot="5400000">
            <a:off x="270669" y="95250"/>
            <a:ext cx="2925763" cy="30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8575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indent="-28575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122" name="Google Shape;122;p24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23" name="Google Shape;123;p24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24" name="Google Shape;124;p24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 spd="med"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228600" y="800100"/>
            <a:ext cx="4114800" cy="226298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30200" lvl="0" marL="457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048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2100" lvl="3" marL="18288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–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2100" lvl="4" marL="22860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»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2100" lvl="5" marL="27432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2100" lvl="6" marL="32004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2100" lvl="7" marL="3657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2100" lvl="8" marL="41148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transition spd="med"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4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Relationship Id="rId4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Relationship Id="rId4" Type="http://schemas.openxmlformats.org/officeDocument/2006/relationships/image" Target="../media/image1.png"/><Relationship Id="rId5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Relationship Id="rId4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Relationship Id="rId4" Type="http://schemas.openxmlformats.org/officeDocument/2006/relationships/image" Target="../media/image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Relationship Id="rId4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Relationship Id="rId4" Type="http://schemas.openxmlformats.org/officeDocument/2006/relationships/image" Target="../media/image7.png"/><Relationship Id="rId5" Type="http://schemas.openxmlformats.org/officeDocument/2006/relationships/hyperlink" Target="https://doi.org/10.1109/TAFFC.2014.2336244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Relationship Id="rId4" Type="http://schemas.openxmlformats.org/officeDocument/2006/relationships/image" Target="../media/image1.png"/><Relationship Id="rId5" Type="http://schemas.openxmlformats.org/officeDocument/2006/relationships/hyperlink" Target="https://doi.org/10.1371/journal.pone.0196391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hyperlink" Target="http://kahlan.eps.surrey.ac.uk/savee/Database.html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Relationship Id="rId4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Relationship Id="rId4" Type="http://schemas.openxmlformats.org/officeDocument/2006/relationships/image" Target="../media/image11.png"/><Relationship Id="rId5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60032"/>
        </a:solid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/>
          <p:nvPr/>
        </p:nvSpPr>
        <p:spPr>
          <a:xfrm>
            <a:off x="2051300" y="-132125"/>
            <a:ext cx="8368533" cy="5408164"/>
          </a:xfrm>
          <a:custGeom>
            <a:rect b="b" l="l" r="r" t="t"/>
            <a:pathLst>
              <a:path extrusionOk="0" h="15342310" w="16737065">
                <a:moveTo>
                  <a:pt x="0" y="0"/>
                </a:moveTo>
                <a:lnTo>
                  <a:pt x="16737066" y="0"/>
                </a:lnTo>
                <a:lnTo>
                  <a:pt x="16737066" y="15342310"/>
                </a:lnTo>
                <a:lnTo>
                  <a:pt x="0" y="1534231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30" name="Google Shape;130;p25"/>
          <p:cNvSpPr/>
          <p:nvPr/>
        </p:nvSpPr>
        <p:spPr>
          <a:xfrm>
            <a:off x="2051300" y="-84049"/>
            <a:ext cx="8177976" cy="4566275"/>
          </a:xfrm>
          <a:custGeom>
            <a:rect b="b" l="l" r="r" t="t"/>
            <a:pathLst>
              <a:path extrusionOk="0" h="16022018" w="16355952">
                <a:moveTo>
                  <a:pt x="0" y="0"/>
                </a:moveTo>
                <a:lnTo>
                  <a:pt x="16355952" y="0"/>
                </a:lnTo>
                <a:lnTo>
                  <a:pt x="16355952" y="16022018"/>
                </a:lnTo>
                <a:lnTo>
                  <a:pt x="0" y="1602201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31" name="Google Shape;131;p25"/>
          <p:cNvSpPr/>
          <p:nvPr/>
        </p:nvSpPr>
        <p:spPr>
          <a:xfrm>
            <a:off x="2342975" y="1217988"/>
            <a:ext cx="7426556" cy="3838929"/>
          </a:xfrm>
          <a:custGeom>
            <a:rect b="b" l="l" r="r" t="t"/>
            <a:pathLst>
              <a:path extrusionOk="0" h="15355717" w="18003772">
                <a:moveTo>
                  <a:pt x="0" y="0"/>
                </a:moveTo>
                <a:lnTo>
                  <a:pt x="18003773" y="0"/>
                </a:lnTo>
                <a:lnTo>
                  <a:pt x="18003773" y="15355718"/>
                </a:lnTo>
                <a:lnTo>
                  <a:pt x="0" y="1535571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32" name="Google Shape;132;p25"/>
          <p:cNvSpPr txBox="1"/>
          <p:nvPr/>
        </p:nvSpPr>
        <p:spPr>
          <a:xfrm>
            <a:off x="527575" y="385450"/>
            <a:ext cx="2605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Mini Research Project</a:t>
            </a:r>
            <a:endParaRPr b="1" sz="2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3" name="Google Shape;133;p25"/>
          <p:cNvSpPr txBox="1"/>
          <p:nvPr/>
        </p:nvSpPr>
        <p:spPr>
          <a:xfrm>
            <a:off x="449775" y="875425"/>
            <a:ext cx="7505700" cy="8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Title: Emotion Recognition From Human Speeches: Introducing </a:t>
            </a:r>
            <a:r>
              <a:rPr lang="en"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Three-Stage Pipeline</a:t>
            </a:r>
            <a:endParaRPr b="1"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4" name="Google Shape;134;p25"/>
          <p:cNvSpPr txBox="1"/>
          <p:nvPr/>
        </p:nvSpPr>
        <p:spPr>
          <a:xfrm>
            <a:off x="449775" y="1935075"/>
            <a:ext cx="3597000" cy="17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 u="sng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Submitted By:</a:t>
            </a:r>
            <a:endParaRPr b="1" sz="1600" u="sng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 u="sng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20301305 MD Rishat Sheakh</a:t>
            </a:r>
            <a:endParaRPr b="1" sz="1600" u="sng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20301326 Sartaj Emon Prattoy</a:t>
            </a:r>
            <a:endParaRPr b="1"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20301367 Awon Bin Kamrul</a:t>
            </a:r>
            <a:endParaRPr b="1"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5" name="Google Shape;135;p25"/>
          <p:cNvSpPr txBox="1"/>
          <p:nvPr/>
        </p:nvSpPr>
        <p:spPr>
          <a:xfrm>
            <a:off x="449775" y="3805125"/>
            <a:ext cx="56004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CSE424</a:t>
            </a:r>
            <a:br>
              <a:rPr b="1" lang="en" sz="1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b="1" lang="en" sz="1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Section -1, Group 26</a:t>
            </a:r>
            <a:endParaRPr b="1"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6" name="Google Shape;136;p25"/>
          <p:cNvSpPr txBox="1"/>
          <p:nvPr>
            <p:ph idx="12" type="sldNum"/>
          </p:nvPr>
        </p:nvSpPr>
        <p:spPr>
          <a:xfrm>
            <a:off x="3276600" y="3178175"/>
            <a:ext cx="1066800" cy="182700"/>
          </a:xfrm>
          <a:prstGeom prst="rect">
            <a:avLst/>
          </a:prstGeom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ransition spd="med">
    <p:fade thruBlk="1"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60032"/>
        </a:solidFill>
      </p:bgPr>
    </p:bg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4"/>
          <p:cNvSpPr/>
          <p:nvPr/>
        </p:nvSpPr>
        <p:spPr>
          <a:xfrm>
            <a:off x="4813522" y="-554326"/>
            <a:ext cx="5969922" cy="3404679"/>
          </a:xfrm>
          <a:custGeom>
            <a:rect b="b" l="l" r="r" t="t"/>
            <a:pathLst>
              <a:path extrusionOk="0" h="16022018" w="16355952">
                <a:moveTo>
                  <a:pt x="0" y="0"/>
                </a:moveTo>
                <a:lnTo>
                  <a:pt x="16355952" y="0"/>
                </a:lnTo>
                <a:lnTo>
                  <a:pt x="16355952" y="16022018"/>
                </a:lnTo>
                <a:lnTo>
                  <a:pt x="0" y="1602201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22" name="Google Shape;222;p34"/>
          <p:cNvSpPr txBox="1"/>
          <p:nvPr/>
        </p:nvSpPr>
        <p:spPr>
          <a:xfrm>
            <a:off x="234725" y="245450"/>
            <a:ext cx="2250600" cy="561000"/>
          </a:xfrm>
          <a:prstGeom prst="rect">
            <a:avLst/>
          </a:prstGeom>
          <a:gradFill>
            <a:gsLst>
              <a:gs pos="0">
                <a:srgbClr val="D1807E"/>
              </a:gs>
              <a:gs pos="100000">
                <a:srgbClr val="903F3D"/>
              </a:gs>
            </a:gsLst>
            <a:lin ang="5400012" scaled="0"/>
          </a:gra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PREPARATION</a:t>
            </a:r>
            <a:endParaRPr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3" name="Google Shape;223;p34"/>
          <p:cNvSpPr txBox="1"/>
          <p:nvPr/>
        </p:nvSpPr>
        <p:spPr>
          <a:xfrm>
            <a:off x="2823200" y="245450"/>
            <a:ext cx="4451700" cy="1407600"/>
          </a:xfrm>
          <a:prstGeom prst="rect">
            <a:avLst/>
          </a:prstGeom>
          <a:noFill/>
          <a:ln cap="flat" cmpd="sng" w="9525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Three Different datasets used </a:t>
            </a:r>
            <a:endParaRPr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imes New Roman"/>
              <a:buChar char="●"/>
            </a:pPr>
            <a:r>
              <a:rPr lang="en" sz="1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Create data frame to store all the emotions of their data with their paths</a:t>
            </a:r>
            <a:endParaRPr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imes New Roman"/>
              <a:buChar char="●"/>
            </a:pPr>
            <a:r>
              <a:rPr lang="en" sz="1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frame is used in Feature extraction</a:t>
            </a:r>
            <a:endParaRPr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4" name="Google Shape;224;p34"/>
          <p:cNvSpPr txBox="1"/>
          <p:nvPr/>
        </p:nvSpPr>
        <p:spPr>
          <a:xfrm>
            <a:off x="278275" y="1818375"/>
            <a:ext cx="3068100" cy="375900"/>
          </a:xfrm>
          <a:prstGeom prst="rect">
            <a:avLst/>
          </a:prstGeom>
          <a:gradFill>
            <a:gsLst>
              <a:gs pos="0">
                <a:srgbClr val="D1807E"/>
              </a:gs>
              <a:gs pos="100000">
                <a:srgbClr val="903F3D"/>
              </a:gs>
            </a:gsLst>
            <a:lin ang="5400012" scaled="0"/>
          </a:gra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visualization and Exploration</a:t>
            </a:r>
            <a:endParaRPr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5" name="Google Shape;225;p34"/>
          <p:cNvSpPr txBox="1"/>
          <p:nvPr/>
        </p:nvSpPr>
        <p:spPr>
          <a:xfrm>
            <a:off x="234725" y="2279125"/>
            <a:ext cx="3348000" cy="37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imes New Roman"/>
              <a:buChar char="●"/>
            </a:pPr>
            <a:r>
              <a:rPr lang="en" sz="1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Each emotion count was plotted</a:t>
            </a:r>
            <a:endParaRPr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26" name="Google Shape;226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3900" y="2655025"/>
            <a:ext cx="3684101" cy="2423900"/>
          </a:xfrm>
          <a:prstGeom prst="rect">
            <a:avLst/>
          </a:prstGeom>
          <a:noFill/>
          <a:ln cap="flat" cmpd="sng" w="2857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27" name="Google Shape;227;p34"/>
          <p:cNvSpPr txBox="1"/>
          <p:nvPr/>
        </p:nvSpPr>
        <p:spPr>
          <a:xfrm>
            <a:off x="4568700" y="1863925"/>
            <a:ext cx="1637100" cy="37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imes New Roman"/>
              <a:buChar char="●"/>
            </a:pPr>
            <a:r>
              <a:rPr lang="en" sz="1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Wave plots</a:t>
            </a:r>
            <a:endParaRPr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8" name="Google Shape;228;p34"/>
          <p:cNvSpPr txBox="1"/>
          <p:nvPr/>
        </p:nvSpPr>
        <p:spPr>
          <a:xfrm>
            <a:off x="4568700" y="3477200"/>
            <a:ext cx="3348000" cy="37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imes New Roman"/>
              <a:buChar char="●"/>
            </a:pPr>
            <a:r>
              <a:rPr lang="en" sz="1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Spectrographs for audio signals</a:t>
            </a:r>
            <a:endParaRPr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29" name="Google Shape;229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50050" y="2239825"/>
            <a:ext cx="3348000" cy="1237381"/>
          </a:xfrm>
          <a:prstGeom prst="rect">
            <a:avLst/>
          </a:prstGeom>
          <a:noFill/>
          <a:ln cap="flat" cmpd="sng" w="2857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30" name="Google Shape;230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50049" y="3853099"/>
            <a:ext cx="3616799" cy="1194100"/>
          </a:xfrm>
          <a:prstGeom prst="rect">
            <a:avLst/>
          </a:prstGeom>
          <a:noFill/>
          <a:ln cap="flat" cmpd="sng" w="2857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60032"/>
        </a:solidFill>
      </p:bgPr>
    </p:bg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5"/>
          <p:cNvSpPr txBox="1"/>
          <p:nvPr/>
        </p:nvSpPr>
        <p:spPr>
          <a:xfrm>
            <a:off x="221475" y="45575"/>
            <a:ext cx="2496600" cy="466200"/>
          </a:xfrm>
          <a:prstGeom prst="rect">
            <a:avLst/>
          </a:prstGeom>
          <a:gradFill>
            <a:gsLst>
              <a:gs pos="0">
                <a:srgbClr val="D1807E"/>
              </a:gs>
              <a:gs pos="100000">
                <a:srgbClr val="903F3D"/>
              </a:gs>
            </a:gsLst>
            <a:lin ang="5400012" scaled="0"/>
          </a:gra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AUGMENTATION</a:t>
            </a:r>
            <a:endParaRPr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6" name="Google Shape;236;p35"/>
          <p:cNvSpPr txBox="1"/>
          <p:nvPr/>
        </p:nvSpPr>
        <p:spPr>
          <a:xfrm>
            <a:off x="4883325" y="45575"/>
            <a:ext cx="2447700" cy="466200"/>
          </a:xfrm>
          <a:prstGeom prst="rect">
            <a:avLst/>
          </a:prstGeom>
          <a:gradFill>
            <a:gsLst>
              <a:gs pos="0">
                <a:srgbClr val="D1807E"/>
              </a:gs>
              <a:gs pos="100000">
                <a:srgbClr val="903F3D"/>
              </a:gs>
            </a:gsLst>
            <a:lin ang="5400012" scaled="0"/>
          </a:gra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FEATURE EXTRACTION</a:t>
            </a:r>
            <a:endParaRPr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7" name="Google Shape;237;p35"/>
          <p:cNvSpPr txBox="1"/>
          <p:nvPr/>
        </p:nvSpPr>
        <p:spPr>
          <a:xfrm>
            <a:off x="4883325" y="511775"/>
            <a:ext cx="4110300" cy="4290600"/>
          </a:xfrm>
          <a:prstGeom prst="rect">
            <a:avLst/>
          </a:prstGeom>
          <a:noFill/>
          <a:ln cap="flat" cmpd="sng" w="9525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imes New Roman"/>
              <a:buChar char="❖"/>
            </a:pPr>
            <a:r>
              <a:rPr lang="en" sz="1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Model Can't understand the provided audio data</a:t>
            </a:r>
            <a:endParaRPr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imes New Roman"/>
              <a:buChar char="❖"/>
            </a:pPr>
            <a:r>
              <a:rPr lang="en" sz="1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Feature extraction transforms data into model Understandable one</a:t>
            </a:r>
            <a:endParaRPr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imes New Roman"/>
              <a:buChar char="❖"/>
            </a:pPr>
            <a:r>
              <a:rPr lang="en" sz="1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Various </a:t>
            </a:r>
            <a:r>
              <a:rPr lang="en" sz="1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augmentation</a:t>
            </a:r>
            <a:r>
              <a:rPr lang="en" sz="1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methods</a:t>
            </a:r>
            <a:endParaRPr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13716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imes New Roman"/>
              <a:buChar char="●"/>
            </a:pPr>
            <a:r>
              <a:rPr lang="en" sz="1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Chroma Deviation</a:t>
            </a:r>
            <a:endParaRPr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13716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imes New Roman"/>
              <a:buChar char="●"/>
            </a:pPr>
            <a:r>
              <a:rPr lang="en" sz="1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Spectral Centroid</a:t>
            </a:r>
            <a:endParaRPr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13716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imes New Roman"/>
              <a:buChar char="●"/>
            </a:pPr>
            <a:r>
              <a:rPr lang="en" sz="1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Zero Crossing Rate</a:t>
            </a:r>
            <a:endParaRPr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13716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imes New Roman"/>
              <a:buChar char="●"/>
            </a:pPr>
            <a:r>
              <a:rPr lang="en" sz="1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</a:t>
            </a:r>
            <a:r>
              <a:rPr lang="en" sz="1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Mel Spectrogram</a:t>
            </a:r>
            <a:endParaRPr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imes New Roman"/>
              <a:buChar char="❖"/>
            </a:pPr>
            <a:r>
              <a:rPr lang="en" sz="1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Our CNN based model is suitable with Mel Spectrogram method</a:t>
            </a:r>
            <a:endParaRPr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imes New Roman"/>
              <a:buChar char="❖"/>
            </a:pPr>
            <a:r>
              <a:rPr lang="en" sz="1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Fourier Transforms on sound signals generates Spectrograms</a:t>
            </a:r>
            <a:endParaRPr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imes New Roman"/>
              <a:buChar char="❖"/>
            </a:pPr>
            <a:r>
              <a:rPr lang="en" sz="1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 get a frequency versus time graph</a:t>
            </a:r>
            <a:endParaRPr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imes New Roman"/>
              <a:buChar char="❖"/>
            </a:pPr>
            <a:r>
              <a:rPr lang="en" sz="1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Mel scale maps a tone's perceived frequency to its measured frequency</a:t>
            </a:r>
            <a:endParaRPr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8" name="Google Shape;238;p35"/>
          <p:cNvSpPr/>
          <p:nvPr/>
        </p:nvSpPr>
        <p:spPr>
          <a:xfrm>
            <a:off x="1076077" y="1556999"/>
            <a:ext cx="5847253" cy="3044183"/>
          </a:xfrm>
          <a:custGeom>
            <a:rect b="b" l="l" r="r" t="t"/>
            <a:pathLst>
              <a:path extrusionOk="0" h="16022018" w="16355952">
                <a:moveTo>
                  <a:pt x="0" y="0"/>
                </a:moveTo>
                <a:lnTo>
                  <a:pt x="16355952" y="0"/>
                </a:lnTo>
                <a:lnTo>
                  <a:pt x="16355952" y="16022018"/>
                </a:lnTo>
                <a:lnTo>
                  <a:pt x="0" y="1602201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39" name="Google Shape;239;p35"/>
          <p:cNvSpPr/>
          <p:nvPr/>
        </p:nvSpPr>
        <p:spPr>
          <a:xfrm>
            <a:off x="-143728" y="3548175"/>
            <a:ext cx="5229871" cy="1855760"/>
          </a:xfrm>
          <a:custGeom>
            <a:rect b="b" l="l" r="r" t="t"/>
            <a:pathLst>
              <a:path extrusionOk="0" h="3711521" w="13496441">
                <a:moveTo>
                  <a:pt x="0" y="0"/>
                </a:moveTo>
                <a:lnTo>
                  <a:pt x="13496441" y="0"/>
                </a:lnTo>
                <a:lnTo>
                  <a:pt x="13496441" y="3711522"/>
                </a:lnTo>
                <a:lnTo>
                  <a:pt x="0" y="371152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40" name="Google Shape;240;p35"/>
          <p:cNvSpPr txBox="1"/>
          <p:nvPr/>
        </p:nvSpPr>
        <p:spPr>
          <a:xfrm>
            <a:off x="221475" y="511775"/>
            <a:ext cx="3678000" cy="2803800"/>
          </a:xfrm>
          <a:prstGeom prst="rect">
            <a:avLst/>
          </a:prstGeom>
          <a:noFill/>
          <a:ln cap="flat" cmpd="sng" w="9525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imes New Roman"/>
              <a:buChar char="❖"/>
            </a:pPr>
            <a:r>
              <a:rPr lang="en" sz="1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create new synthetic data samples by adding small perturbations to initial training set</a:t>
            </a:r>
            <a:endParaRPr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imes New Roman"/>
              <a:buChar char="❖"/>
            </a:pPr>
            <a:r>
              <a:rPr lang="en" sz="1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Various </a:t>
            </a:r>
            <a:r>
              <a:rPr lang="en" sz="1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Augmentation</a:t>
            </a:r>
            <a:r>
              <a:rPr lang="en" sz="1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Methods</a:t>
            </a:r>
            <a:endParaRPr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imes New Roman"/>
              <a:buChar char="●"/>
            </a:pPr>
            <a:r>
              <a:rPr lang="en" sz="1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noise injection</a:t>
            </a:r>
            <a:endParaRPr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imes New Roman"/>
              <a:buChar char="●"/>
            </a:pPr>
            <a:r>
              <a:rPr lang="en" sz="1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shifting time</a:t>
            </a:r>
            <a:endParaRPr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imes New Roman"/>
              <a:buChar char="●"/>
            </a:pPr>
            <a:r>
              <a:rPr lang="en" sz="1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changing pitch</a:t>
            </a:r>
            <a:endParaRPr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imes New Roman"/>
              <a:buChar char="❖"/>
            </a:pPr>
            <a:r>
              <a:rPr lang="en" sz="1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shifting time was used</a:t>
            </a:r>
            <a:endParaRPr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imes New Roman"/>
              <a:buChar char="❖"/>
            </a:pPr>
            <a:r>
              <a:rPr lang="en" sz="1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Equation : Xnew = X [n ± s]</a:t>
            </a:r>
            <a:endParaRPr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60032"/>
        </a:solidFill>
      </p:bgPr>
    </p:bg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6"/>
          <p:cNvSpPr/>
          <p:nvPr/>
        </p:nvSpPr>
        <p:spPr>
          <a:xfrm>
            <a:off x="1676588" y="1698772"/>
            <a:ext cx="7564628" cy="3444734"/>
          </a:xfrm>
          <a:custGeom>
            <a:rect b="b" l="l" r="r" t="t"/>
            <a:pathLst>
              <a:path extrusionOk="0" h="16022018" w="16355952">
                <a:moveTo>
                  <a:pt x="0" y="0"/>
                </a:moveTo>
                <a:lnTo>
                  <a:pt x="16355952" y="0"/>
                </a:lnTo>
                <a:lnTo>
                  <a:pt x="16355952" y="16022018"/>
                </a:lnTo>
                <a:lnTo>
                  <a:pt x="0" y="1602201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46" name="Google Shape;246;p36"/>
          <p:cNvSpPr/>
          <p:nvPr/>
        </p:nvSpPr>
        <p:spPr>
          <a:xfrm>
            <a:off x="4250950" y="3316176"/>
            <a:ext cx="4622531" cy="1902155"/>
          </a:xfrm>
          <a:custGeom>
            <a:rect b="b" l="l" r="r" t="t"/>
            <a:pathLst>
              <a:path extrusionOk="0" h="3711521" w="13496441">
                <a:moveTo>
                  <a:pt x="0" y="0"/>
                </a:moveTo>
                <a:lnTo>
                  <a:pt x="13496441" y="0"/>
                </a:lnTo>
                <a:lnTo>
                  <a:pt x="13496441" y="3711522"/>
                </a:lnTo>
                <a:lnTo>
                  <a:pt x="0" y="371152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47" name="Google Shape;247;p36"/>
          <p:cNvSpPr txBox="1"/>
          <p:nvPr/>
        </p:nvSpPr>
        <p:spPr>
          <a:xfrm>
            <a:off x="381025" y="534250"/>
            <a:ext cx="2124600" cy="444900"/>
          </a:xfrm>
          <a:prstGeom prst="rect">
            <a:avLst/>
          </a:prstGeom>
          <a:gradFill>
            <a:gsLst>
              <a:gs pos="0">
                <a:srgbClr val="D1807E"/>
              </a:gs>
              <a:gs pos="100000">
                <a:srgbClr val="903F3D"/>
              </a:gs>
            </a:gsLst>
            <a:lin ang="5400012" scaled="0"/>
          </a:gra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GoogleNet Architecture</a:t>
            </a:r>
            <a:endParaRPr b="1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8" name="Google Shape;248;p36"/>
          <p:cNvSpPr txBox="1"/>
          <p:nvPr>
            <p:ph idx="12" type="sldNum"/>
          </p:nvPr>
        </p:nvSpPr>
        <p:spPr>
          <a:xfrm>
            <a:off x="3620725" y="3133475"/>
            <a:ext cx="1066800" cy="182700"/>
          </a:xfrm>
          <a:prstGeom prst="rect">
            <a:avLst/>
          </a:prstGeom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9" name="Google Shape;249;p36"/>
          <p:cNvSpPr txBox="1"/>
          <p:nvPr/>
        </p:nvSpPr>
        <p:spPr>
          <a:xfrm>
            <a:off x="-439825" y="979150"/>
            <a:ext cx="7166100" cy="43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GoogleNet :</a:t>
            </a:r>
            <a:endParaRPr sz="15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Times New Roman"/>
              <a:buChar char="○"/>
            </a:pPr>
            <a:r>
              <a:rPr lang="en" sz="15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Introduced in 2014 by Google researchers.</a:t>
            </a:r>
            <a:endParaRPr sz="15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Times New Roman"/>
              <a:buChar char="○"/>
            </a:pPr>
            <a:r>
              <a:rPr lang="en" sz="15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Departure from previous architectures like </a:t>
            </a:r>
            <a:endParaRPr sz="15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AlexNet and ZF-Net.</a:t>
            </a:r>
            <a:endParaRPr sz="15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Key Features:</a:t>
            </a:r>
            <a:endParaRPr sz="15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Times New Roman"/>
              <a:buChar char="○"/>
            </a:pPr>
            <a:r>
              <a:rPr lang="en" sz="15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Utilizes 1×1 convolutions and global average pooling.</a:t>
            </a:r>
            <a:endParaRPr sz="15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Times New Roman"/>
              <a:buChar char="○"/>
            </a:pPr>
            <a:r>
              <a:rPr lang="en" sz="15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Enables deeper architectures.</a:t>
            </a:r>
            <a:endParaRPr sz="15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Global Average Pooling:</a:t>
            </a:r>
            <a:endParaRPr sz="15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Times New Roman"/>
              <a:buChar char="○"/>
            </a:pPr>
            <a:r>
              <a:rPr lang="en" sz="15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Reduces feature map size to 1×1, decreasing </a:t>
            </a:r>
            <a:endParaRPr sz="15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parameters to 0.</a:t>
            </a:r>
            <a:endParaRPr sz="15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Times New Roman"/>
              <a:buChar char="○"/>
            </a:pPr>
            <a:r>
              <a:rPr lang="en" sz="15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Improves top-1 accuracy by 0.6%.</a:t>
            </a:r>
            <a:endParaRPr sz="15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Inception Module:</a:t>
            </a:r>
            <a:endParaRPr sz="15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Times New Roman"/>
              <a:buChar char="○"/>
            </a:pPr>
            <a:r>
              <a:rPr lang="en" sz="15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Employs fixed convolution sizes.</a:t>
            </a:r>
            <a:endParaRPr sz="15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Times New Roman"/>
              <a:buChar char="○"/>
            </a:pPr>
            <a:r>
              <a:rPr lang="en" sz="15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Executes parallel operations for enhanced object detection.</a:t>
            </a:r>
            <a:endParaRPr sz="15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Times New Roman"/>
              <a:buChar char="○"/>
            </a:pPr>
            <a:r>
              <a:rPr lang="en" sz="15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Utilizes convolution filters of different sizes.</a:t>
            </a:r>
            <a:endParaRPr sz="15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50" name="Google Shape;250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46525" y="1946725"/>
            <a:ext cx="4089374" cy="2550525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36"/>
          <p:cNvSpPr txBox="1"/>
          <p:nvPr/>
        </p:nvSpPr>
        <p:spPr>
          <a:xfrm>
            <a:off x="3409325" y="89350"/>
            <a:ext cx="2124600" cy="444900"/>
          </a:xfrm>
          <a:prstGeom prst="rect">
            <a:avLst/>
          </a:prstGeom>
          <a:gradFill>
            <a:gsLst>
              <a:gs pos="0">
                <a:srgbClr val="7DC3D6"/>
              </a:gs>
              <a:gs pos="100000">
                <a:srgbClr val="398397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TRANSFER LEARNING</a:t>
            </a:r>
            <a:endParaRPr b="1"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60032"/>
        </a:solidFill>
      </p:bgPr>
    </p:bg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7"/>
          <p:cNvSpPr/>
          <p:nvPr/>
        </p:nvSpPr>
        <p:spPr>
          <a:xfrm>
            <a:off x="-456849" y="1360075"/>
            <a:ext cx="6460601" cy="3444734"/>
          </a:xfrm>
          <a:custGeom>
            <a:rect b="b" l="l" r="r" t="t"/>
            <a:pathLst>
              <a:path extrusionOk="0" h="16022018" w="16355952">
                <a:moveTo>
                  <a:pt x="0" y="0"/>
                </a:moveTo>
                <a:lnTo>
                  <a:pt x="16355952" y="0"/>
                </a:lnTo>
                <a:lnTo>
                  <a:pt x="16355952" y="16022018"/>
                </a:lnTo>
                <a:lnTo>
                  <a:pt x="0" y="1602201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57" name="Google Shape;257;p37"/>
          <p:cNvSpPr txBox="1"/>
          <p:nvPr/>
        </p:nvSpPr>
        <p:spPr>
          <a:xfrm>
            <a:off x="381025" y="389425"/>
            <a:ext cx="2241900" cy="447600"/>
          </a:xfrm>
          <a:prstGeom prst="rect">
            <a:avLst/>
          </a:prstGeom>
          <a:gradFill>
            <a:gsLst>
              <a:gs pos="0">
                <a:srgbClr val="D1807E"/>
              </a:gs>
              <a:gs pos="100000">
                <a:srgbClr val="903F3D"/>
              </a:gs>
            </a:gsLst>
            <a:lin ang="5400012" scaled="0"/>
          </a:gra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Inception_v3 </a:t>
            </a:r>
            <a:r>
              <a:rPr b="1"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Architecture</a:t>
            </a:r>
            <a:endParaRPr b="1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8" name="Google Shape;258;p37"/>
          <p:cNvSpPr txBox="1"/>
          <p:nvPr>
            <p:ph idx="12" type="sldNum"/>
          </p:nvPr>
        </p:nvSpPr>
        <p:spPr>
          <a:xfrm>
            <a:off x="3620725" y="3133475"/>
            <a:ext cx="1066800" cy="182700"/>
          </a:xfrm>
          <a:prstGeom prst="rect">
            <a:avLst/>
          </a:prstGeom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9" name="Google Shape;259;p37"/>
          <p:cNvSpPr/>
          <p:nvPr/>
        </p:nvSpPr>
        <p:spPr>
          <a:xfrm>
            <a:off x="0" y="1895270"/>
            <a:ext cx="3242325" cy="3248231"/>
          </a:xfrm>
          <a:custGeom>
            <a:rect b="b" l="l" r="r" t="t"/>
            <a:pathLst>
              <a:path extrusionOk="0" h="6496461" w="6484649">
                <a:moveTo>
                  <a:pt x="0" y="0"/>
                </a:moveTo>
                <a:lnTo>
                  <a:pt x="6484649" y="0"/>
                </a:lnTo>
                <a:lnTo>
                  <a:pt x="6484649" y="6496461"/>
                </a:lnTo>
                <a:lnTo>
                  <a:pt x="0" y="649646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60" name="Google Shape;260;p37"/>
          <p:cNvSpPr txBox="1"/>
          <p:nvPr/>
        </p:nvSpPr>
        <p:spPr>
          <a:xfrm>
            <a:off x="3242325" y="562225"/>
            <a:ext cx="5899500" cy="41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5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Inception_v3:</a:t>
            </a:r>
            <a:endParaRPr b="1" sz="15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Times New Roman"/>
              <a:buChar char="●"/>
            </a:pPr>
            <a:r>
              <a:rPr lang="en" sz="15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Widely employed 2D CNN model renowned for robust classification performance.</a:t>
            </a:r>
            <a:endParaRPr sz="15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Times New Roman"/>
              <a:buChar char="●"/>
            </a:pPr>
            <a:r>
              <a:rPr lang="en" sz="15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Developed as an extension of the GoogLeNet model.</a:t>
            </a:r>
            <a:endParaRPr sz="15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Key Features:</a:t>
            </a:r>
            <a:endParaRPr sz="15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Times New Roman"/>
              <a:buChar char="●"/>
            </a:pPr>
            <a:r>
              <a:rPr lang="en" sz="15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Utilizes transfer learning for strong classification capabilities.</a:t>
            </a:r>
            <a:endParaRPr sz="15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Times New Roman"/>
              <a:buChar char="●"/>
            </a:pPr>
            <a:r>
              <a:rPr lang="en" sz="15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Extensively incorporates Batchnorm in activation layers.</a:t>
            </a:r>
            <a:endParaRPr sz="15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Input Size and Convolution Layers:</a:t>
            </a:r>
            <a:endParaRPr sz="15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Times New Roman"/>
              <a:buChar char="●"/>
            </a:pPr>
            <a:r>
              <a:rPr lang="en" sz="15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Operates on input sizes of 299 × 299 × 3.</a:t>
            </a:r>
            <a:endParaRPr sz="15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Times New Roman"/>
              <a:buChar char="●"/>
            </a:pPr>
            <a:r>
              <a:rPr lang="en" sz="15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Employs multiple convolution layers for feature extraction.</a:t>
            </a:r>
            <a:endParaRPr sz="15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Inception Blocks:</a:t>
            </a:r>
            <a:endParaRPr sz="15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Times New Roman"/>
              <a:buChar char="●"/>
            </a:pPr>
            <a:r>
              <a:rPr lang="en" sz="15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Enables diverse filter computation.</a:t>
            </a:r>
            <a:endParaRPr sz="15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Times New Roman"/>
              <a:buChar char="●"/>
            </a:pPr>
            <a:r>
              <a:rPr lang="en" sz="15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Concatenates filters</a:t>
            </a:r>
            <a:r>
              <a:rPr lang="en" sz="15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into a single feature map, reducing computational complexity.</a:t>
            </a:r>
            <a:endParaRPr sz="15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Times New Roman"/>
              <a:buChar char="●"/>
            </a:pPr>
            <a:r>
              <a:rPr lang="en" sz="15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Minimizes parers for enhanced efficiency.</a:t>
            </a:r>
            <a:endParaRPr sz="15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60032"/>
        </a:solidFill>
      </p:bgPr>
    </p:bg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8"/>
          <p:cNvSpPr/>
          <p:nvPr/>
        </p:nvSpPr>
        <p:spPr>
          <a:xfrm>
            <a:off x="1676588" y="1698772"/>
            <a:ext cx="7564628" cy="3444734"/>
          </a:xfrm>
          <a:custGeom>
            <a:rect b="b" l="l" r="r" t="t"/>
            <a:pathLst>
              <a:path extrusionOk="0" h="16022018" w="16355952">
                <a:moveTo>
                  <a:pt x="0" y="0"/>
                </a:moveTo>
                <a:lnTo>
                  <a:pt x="16355952" y="0"/>
                </a:lnTo>
                <a:lnTo>
                  <a:pt x="16355952" y="16022018"/>
                </a:lnTo>
                <a:lnTo>
                  <a:pt x="0" y="1602201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66" name="Google Shape;266;p38"/>
          <p:cNvSpPr/>
          <p:nvPr/>
        </p:nvSpPr>
        <p:spPr>
          <a:xfrm>
            <a:off x="4474575" y="3582126"/>
            <a:ext cx="4622531" cy="1512445"/>
          </a:xfrm>
          <a:custGeom>
            <a:rect b="b" l="l" r="r" t="t"/>
            <a:pathLst>
              <a:path extrusionOk="0" h="3711521" w="13496441">
                <a:moveTo>
                  <a:pt x="0" y="0"/>
                </a:moveTo>
                <a:lnTo>
                  <a:pt x="13496441" y="0"/>
                </a:lnTo>
                <a:lnTo>
                  <a:pt x="13496441" y="3711522"/>
                </a:lnTo>
                <a:lnTo>
                  <a:pt x="0" y="371152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67" name="Google Shape;267;p38"/>
          <p:cNvSpPr txBox="1"/>
          <p:nvPr/>
        </p:nvSpPr>
        <p:spPr>
          <a:xfrm>
            <a:off x="381025" y="389425"/>
            <a:ext cx="1841700" cy="444900"/>
          </a:xfrm>
          <a:prstGeom prst="rect">
            <a:avLst/>
          </a:prstGeom>
          <a:gradFill>
            <a:gsLst>
              <a:gs pos="0">
                <a:srgbClr val="D1807E"/>
              </a:gs>
              <a:gs pos="100000">
                <a:srgbClr val="903F3D"/>
              </a:gs>
            </a:gsLst>
            <a:lin ang="5400012" scaled="0"/>
          </a:gra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ResNet Architecture</a:t>
            </a:r>
            <a:endParaRPr b="1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3620725" y="3133475"/>
            <a:ext cx="1066800" cy="182700"/>
          </a:xfrm>
          <a:prstGeom prst="rect">
            <a:avLst/>
          </a:prstGeom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9" name="Google Shape;269;p38"/>
          <p:cNvSpPr txBox="1"/>
          <p:nvPr/>
        </p:nvSpPr>
        <p:spPr>
          <a:xfrm>
            <a:off x="0" y="956025"/>
            <a:ext cx="7185000" cy="38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Overview of ResNet:</a:t>
            </a:r>
            <a:endParaRPr sz="15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Times New Roman"/>
              <a:buChar char="●"/>
            </a:pPr>
            <a:r>
              <a:rPr lang="en" sz="15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Introduced in 2015 to address the "degradation problem" in deep networks.</a:t>
            </a:r>
            <a:endParaRPr sz="15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Times New Roman"/>
              <a:buChar char="●"/>
            </a:pPr>
            <a:r>
              <a:rPr lang="en" sz="15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Utilizes residual mapping to improve CNN model optimization.</a:t>
            </a:r>
            <a:endParaRPr sz="15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Features:</a:t>
            </a:r>
            <a:endParaRPr sz="15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Times New Roman"/>
              <a:buChar char="●"/>
            </a:pPr>
            <a:r>
              <a:rPr lang="en" sz="15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ResNet-18 is pre-trained on the ImageNet dataset.</a:t>
            </a:r>
            <a:endParaRPr sz="15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Times New Roman"/>
              <a:buChar char="●"/>
            </a:pPr>
            <a:r>
              <a:rPr lang="en" sz="15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Accepts input images of size 3 × 224 × 224.</a:t>
            </a:r>
            <a:endParaRPr sz="15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Performance and Variants:</a:t>
            </a:r>
            <a:endParaRPr sz="15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Times New Roman"/>
              <a:buChar char="●"/>
            </a:pPr>
            <a:r>
              <a:rPr lang="en" sz="15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Performance improves with increasing network depth.</a:t>
            </a:r>
            <a:endParaRPr sz="15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Times New Roman"/>
              <a:buChar char="●"/>
            </a:pPr>
            <a:r>
              <a:rPr lang="en" sz="15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Variants include ResNet-18, ResNet-34, ResNet-50, ResNet-101, and ResNet-110.</a:t>
            </a:r>
            <a:endParaRPr sz="15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ResNet-18 in Application:</a:t>
            </a:r>
            <a:endParaRPr sz="15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Times New Roman"/>
              <a:buChar char="●"/>
            </a:pPr>
            <a:r>
              <a:rPr lang="en" sz="15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Balanced computational complexity and accuracy.</a:t>
            </a:r>
            <a:endParaRPr sz="15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Times New Roman"/>
              <a:buChar char="●"/>
            </a:pPr>
            <a:r>
              <a:rPr lang="en" sz="15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Utilized in our proposed three-stage-pipeline framework.</a:t>
            </a:r>
            <a:endParaRPr sz="15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9"/>
          <p:cNvSpPr txBox="1"/>
          <p:nvPr>
            <p:ph idx="12" type="sldNum"/>
          </p:nvPr>
        </p:nvSpPr>
        <p:spPr>
          <a:xfrm>
            <a:off x="3276600" y="3178175"/>
            <a:ext cx="1066800" cy="182700"/>
          </a:xfrm>
          <a:prstGeom prst="rect">
            <a:avLst/>
          </a:prstGeom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60032"/>
        </a:solidFill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6"/>
          <p:cNvSpPr/>
          <p:nvPr/>
        </p:nvSpPr>
        <p:spPr>
          <a:xfrm>
            <a:off x="1676588" y="1698772"/>
            <a:ext cx="7564628" cy="3444734"/>
          </a:xfrm>
          <a:custGeom>
            <a:rect b="b" l="l" r="r" t="t"/>
            <a:pathLst>
              <a:path extrusionOk="0" h="16022018" w="16355952">
                <a:moveTo>
                  <a:pt x="0" y="0"/>
                </a:moveTo>
                <a:lnTo>
                  <a:pt x="16355952" y="0"/>
                </a:lnTo>
                <a:lnTo>
                  <a:pt x="16355952" y="16022018"/>
                </a:lnTo>
                <a:lnTo>
                  <a:pt x="0" y="1602201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42" name="Google Shape;142;p26"/>
          <p:cNvSpPr/>
          <p:nvPr/>
        </p:nvSpPr>
        <p:spPr>
          <a:xfrm>
            <a:off x="4250950" y="4068277"/>
            <a:ext cx="4622531" cy="1150572"/>
          </a:xfrm>
          <a:custGeom>
            <a:rect b="b" l="l" r="r" t="t"/>
            <a:pathLst>
              <a:path extrusionOk="0" h="3711521" w="13496441">
                <a:moveTo>
                  <a:pt x="0" y="0"/>
                </a:moveTo>
                <a:lnTo>
                  <a:pt x="13496441" y="0"/>
                </a:lnTo>
                <a:lnTo>
                  <a:pt x="13496441" y="3711522"/>
                </a:lnTo>
                <a:lnTo>
                  <a:pt x="0" y="371152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43" name="Google Shape;143;p26"/>
          <p:cNvSpPr txBox="1"/>
          <p:nvPr/>
        </p:nvSpPr>
        <p:spPr>
          <a:xfrm>
            <a:off x="624250" y="1142625"/>
            <a:ext cx="7875600" cy="2789400"/>
          </a:xfrm>
          <a:prstGeom prst="rect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Today, we'll dive into the intriguing world of understanding emotions conveyed through human speech. We'll unveil a sophisticated three-stage pipeline that revolutionizes how we interpret and analyze vocal expressions.</a:t>
            </a:r>
            <a:endParaRPr sz="13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Times New Roman"/>
              <a:buChar char="●"/>
            </a:pPr>
            <a:r>
              <a:rPr lang="en" sz="13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Exploring the fascinating realm of emotion recognition through human speech, unveiling a sophisticated three-stage pipeline.</a:t>
            </a:r>
            <a:endParaRPr sz="13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Times New Roman"/>
              <a:buChar char="●"/>
            </a:pPr>
            <a:r>
              <a:rPr lang="en" sz="13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 our digitized world, understanding emotions through speech holds profound significance for communication technology and human psychology.</a:t>
            </a:r>
            <a:endParaRPr sz="13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Times New Roman"/>
              <a:buChar char="●"/>
            </a:pPr>
            <a:r>
              <a:rPr lang="en" sz="13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Our research revolutionizes how we decipher vocal expressions, paving the way for advancements in human-computer interaction and mental health assessment.</a:t>
            </a:r>
            <a:endParaRPr sz="13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4" name="Google Shape;144;p26"/>
          <p:cNvSpPr txBox="1"/>
          <p:nvPr/>
        </p:nvSpPr>
        <p:spPr>
          <a:xfrm>
            <a:off x="381025" y="389425"/>
            <a:ext cx="1841700" cy="444900"/>
          </a:xfrm>
          <a:prstGeom prst="rect">
            <a:avLst/>
          </a:prstGeom>
          <a:gradFill>
            <a:gsLst>
              <a:gs pos="0">
                <a:srgbClr val="D1807E"/>
              </a:gs>
              <a:gs pos="100000">
                <a:srgbClr val="903F3D"/>
              </a:gs>
            </a:gsLst>
            <a:lin ang="5400012" scaled="0"/>
          </a:gra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Introduction</a:t>
            </a:r>
            <a:endParaRPr b="1"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26"/>
          <p:cNvSpPr txBox="1"/>
          <p:nvPr>
            <p:ph idx="12" type="sldNum"/>
          </p:nvPr>
        </p:nvSpPr>
        <p:spPr>
          <a:xfrm>
            <a:off x="3620725" y="3133475"/>
            <a:ext cx="1066800" cy="182700"/>
          </a:xfrm>
          <a:prstGeom prst="rect">
            <a:avLst/>
          </a:prstGeom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60032"/>
        </a:solid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7"/>
          <p:cNvSpPr/>
          <p:nvPr/>
        </p:nvSpPr>
        <p:spPr>
          <a:xfrm>
            <a:off x="-23262" y="48275"/>
            <a:ext cx="9159333" cy="5046936"/>
          </a:xfrm>
          <a:custGeom>
            <a:rect b="b" l="l" r="r" t="t"/>
            <a:pathLst>
              <a:path extrusionOk="0" h="16022018" w="16355952">
                <a:moveTo>
                  <a:pt x="0" y="0"/>
                </a:moveTo>
                <a:lnTo>
                  <a:pt x="16355952" y="0"/>
                </a:lnTo>
                <a:lnTo>
                  <a:pt x="16355952" y="16022018"/>
                </a:lnTo>
                <a:lnTo>
                  <a:pt x="0" y="1602201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51" name="Google Shape;151;p27"/>
          <p:cNvSpPr txBox="1"/>
          <p:nvPr/>
        </p:nvSpPr>
        <p:spPr>
          <a:xfrm>
            <a:off x="354000" y="196150"/>
            <a:ext cx="8436000" cy="431100"/>
          </a:xfrm>
          <a:prstGeom prst="rect">
            <a:avLst/>
          </a:prstGeom>
          <a:gradFill>
            <a:gsLst>
              <a:gs pos="0">
                <a:srgbClr val="A28DBB"/>
              </a:gs>
              <a:gs pos="100000">
                <a:srgbClr val="615175"/>
              </a:gs>
            </a:gsLst>
            <a:lin ang="5400012" scaled="0"/>
          </a:gra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 u="sng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Paper Review for: Automatic Speech Emotion Recognition Using Support Vector Machine </a:t>
            </a:r>
            <a:endParaRPr b="1" sz="1600" u="sng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2" name="Google Shape;152;p27"/>
          <p:cNvSpPr txBox="1"/>
          <p:nvPr/>
        </p:nvSpPr>
        <p:spPr>
          <a:xfrm>
            <a:off x="338400" y="2971488"/>
            <a:ext cx="8436000" cy="2051700"/>
          </a:xfrm>
          <a:prstGeom prst="rect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Char char="●"/>
            </a:pP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 this paper the effectiveness of multimodal emotion recognition systems by </a:t>
            </a: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combining</a:t>
            </a: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speech and facial information.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Char char="●"/>
            </a:pP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Methodologies </a:t>
            </a: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included  transfer learning techniques, fine-tuning CNN-14 for speech emotion recognition, STN for facial emotion recognition.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Char char="●"/>
            </a:pP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Achieves an 80.08% accuracy on the RAVDESS dataset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Char char="●"/>
            </a:pP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Limitation include potential challenges in generalizability, diverse demographic groups and other conditions highlights needs for further research.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Char char="●"/>
            </a:pP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https://doi.org/10.3390/s21227665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3" name="Google Shape;153;p27"/>
          <p:cNvSpPr txBox="1"/>
          <p:nvPr/>
        </p:nvSpPr>
        <p:spPr>
          <a:xfrm>
            <a:off x="338400" y="2468050"/>
            <a:ext cx="8436000" cy="431100"/>
          </a:xfrm>
          <a:prstGeom prst="rect">
            <a:avLst/>
          </a:prstGeom>
          <a:gradFill>
            <a:gsLst>
              <a:gs pos="0">
                <a:srgbClr val="A28DBB"/>
              </a:gs>
              <a:gs pos="100000">
                <a:srgbClr val="615175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 u="sng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Paper review for: Multimodal Emotion Recognition Study by Luna-Jiménez et al.(2021)</a:t>
            </a:r>
            <a:endParaRPr b="1" sz="1600" u="sng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4" name="Google Shape;154;p27"/>
          <p:cNvSpPr txBox="1"/>
          <p:nvPr/>
        </p:nvSpPr>
        <p:spPr>
          <a:xfrm>
            <a:off x="354000" y="728038"/>
            <a:ext cx="8436000" cy="1639200"/>
          </a:xfrm>
          <a:prstGeom prst="rect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Char char="●"/>
            </a:pP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Speech Emotion Recognition (SER) vital in Human-Computer Interaction. Research involves database analysis, feature extraction, and classification methods. 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Char char="●"/>
            </a:pP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Methodology Utilizing Berlin Emotional Speech Database for analysis. Features include energy, pitch, LPCC, MFCC, LPCMCC; SVM-based classification.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Char char="●"/>
            </a:pP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Outcome Combining features boosts recognition accuracy. Best accuracy achieved with energy, pitch, LPCMCC (82.5%). Future focus on improved features and real-time applicability.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5" name="Google Shape;155;p27"/>
          <p:cNvSpPr txBox="1"/>
          <p:nvPr>
            <p:ph idx="12" type="sldNum"/>
          </p:nvPr>
        </p:nvSpPr>
        <p:spPr>
          <a:xfrm>
            <a:off x="3276600" y="3178175"/>
            <a:ext cx="1066800" cy="182700"/>
          </a:xfrm>
          <a:prstGeom prst="rect">
            <a:avLst/>
          </a:prstGeom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60032"/>
        </a:solidFill>
      </p:bgPr>
    </p:bg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8"/>
          <p:cNvSpPr/>
          <p:nvPr/>
        </p:nvSpPr>
        <p:spPr>
          <a:xfrm>
            <a:off x="-1128662" y="-1336364"/>
            <a:ext cx="8177976" cy="8011009"/>
          </a:xfrm>
          <a:custGeom>
            <a:rect b="b" l="l" r="r" t="t"/>
            <a:pathLst>
              <a:path extrusionOk="0" h="16022018" w="16355952">
                <a:moveTo>
                  <a:pt x="0" y="0"/>
                </a:moveTo>
                <a:lnTo>
                  <a:pt x="16355952" y="0"/>
                </a:lnTo>
                <a:lnTo>
                  <a:pt x="16355952" y="16022017"/>
                </a:lnTo>
                <a:lnTo>
                  <a:pt x="0" y="1602201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61" name="Google Shape;161;p28"/>
          <p:cNvSpPr txBox="1"/>
          <p:nvPr/>
        </p:nvSpPr>
        <p:spPr>
          <a:xfrm>
            <a:off x="225000" y="177900"/>
            <a:ext cx="8614500" cy="446400"/>
          </a:xfrm>
          <a:prstGeom prst="rect">
            <a:avLst/>
          </a:prstGeom>
          <a:gradFill>
            <a:gsLst>
              <a:gs pos="0">
                <a:srgbClr val="A28DBB"/>
              </a:gs>
              <a:gs pos="100000">
                <a:srgbClr val="615175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 u="sng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Paper review for: </a:t>
            </a:r>
            <a:r>
              <a:rPr b="1" lang="en" sz="1600" u="sng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Multimodal SER Hierarchical Approach by Singh et al.</a:t>
            </a:r>
            <a:r>
              <a:rPr b="1" lang="en" sz="1600" u="sng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(2021)</a:t>
            </a:r>
            <a:endParaRPr b="1" sz="1600" u="sng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2" name="Google Shape;162;p28"/>
          <p:cNvSpPr txBox="1"/>
          <p:nvPr/>
        </p:nvSpPr>
        <p:spPr>
          <a:xfrm>
            <a:off x="258750" y="687800"/>
            <a:ext cx="8547000" cy="1731900"/>
          </a:xfrm>
          <a:prstGeom prst="rect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Char char="●"/>
            </a:pP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This paper </a:t>
            </a: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introduces</a:t>
            </a: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 hierarchical deep learning-based approach for speech emotion recognition (SER)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Char char="●"/>
            </a:pP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Framework incorporates 33 acoustic features for audio-based SER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Char char="●"/>
            </a:pP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Hierarchical deep neural networks (DNNs) were utilized to process and classify emotions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Char char="●"/>
            </a:pP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Shows </a:t>
            </a: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Superiority</a:t>
            </a: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of the hierarchical approach by outperforming recent techniques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Char char="●"/>
            </a:pP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Achieves SER accuracies of 81.2%, 81.7%, and 74.5% on SAVEE, RAVDESS, and IEMOCAP datasets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Char char="●"/>
            </a:pP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https://doi.org/10.1016/j.knosys.2021.107316</a:t>
            </a:r>
            <a:endParaRPr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3" name="Google Shape;163;p28"/>
          <p:cNvSpPr txBox="1"/>
          <p:nvPr/>
        </p:nvSpPr>
        <p:spPr>
          <a:xfrm>
            <a:off x="225000" y="2615500"/>
            <a:ext cx="8614500" cy="431100"/>
          </a:xfrm>
          <a:prstGeom prst="rect">
            <a:avLst/>
          </a:prstGeom>
          <a:gradFill>
            <a:gsLst>
              <a:gs pos="0">
                <a:srgbClr val="A28DBB"/>
              </a:gs>
              <a:gs pos="100000">
                <a:srgbClr val="615175"/>
              </a:gs>
            </a:gsLst>
            <a:lin ang="5400012" scaled="0"/>
          </a:gra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600" u="sng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Paper review for: Human Speech Emotion Recognition Using SVM Abdul-hadi et al. (2020)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28"/>
          <p:cNvSpPr txBox="1"/>
          <p:nvPr/>
        </p:nvSpPr>
        <p:spPr>
          <a:xfrm>
            <a:off x="225000" y="3134100"/>
            <a:ext cx="8614500" cy="1639200"/>
          </a:xfrm>
          <a:prstGeom prst="rect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Char char="●"/>
            </a:pP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 this paper, with SVM integrating facial expressions and speech signals to enhance emotion recognition,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Char char="●"/>
            </a:pP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Methodology includes employed preprocessed video data, extracting features via Histogram of Oriented Gradients (HOG) from facial images and speech signals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Char char="●"/>
            </a:pP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Study Result The SVM model demonstrated 85.72% accuracy</a:t>
            </a: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Char char="●"/>
            </a:pP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Future Work Future endeavors include exploring additional modalities, real-time implementation, addressing cultural differences, and extending applications beyond human-computer </a:t>
            </a:r>
            <a:endParaRPr sz="13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5" name="Google Shape;165;p28"/>
          <p:cNvSpPr txBox="1"/>
          <p:nvPr>
            <p:ph idx="12" type="sldNum"/>
          </p:nvPr>
        </p:nvSpPr>
        <p:spPr>
          <a:xfrm>
            <a:off x="3276600" y="3178175"/>
            <a:ext cx="1066800" cy="182700"/>
          </a:xfrm>
          <a:prstGeom prst="rect">
            <a:avLst/>
          </a:prstGeom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60032"/>
        </a:solidFill>
      </p:bgPr>
    </p:bg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9"/>
          <p:cNvSpPr/>
          <p:nvPr/>
        </p:nvSpPr>
        <p:spPr>
          <a:xfrm>
            <a:off x="-858100" y="-11"/>
            <a:ext cx="8177976" cy="5807982"/>
          </a:xfrm>
          <a:custGeom>
            <a:rect b="b" l="l" r="r" t="t"/>
            <a:pathLst>
              <a:path extrusionOk="0" h="16022018" w="16355952">
                <a:moveTo>
                  <a:pt x="0" y="0"/>
                </a:moveTo>
                <a:lnTo>
                  <a:pt x="16355952" y="0"/>
                </a:lnTo>
                <a:lnTo>
                  <a:pt x="16355952" y="16022018"/>
                </a:lnTo>
                <a:lnTo>
                  <a:pt x="0" y="1602201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71" name="Google Shape;171;p29"/>
          <p:cNvSpPr/>
          <p:nvPr/>
        </p:nvSpPr>
        <p:spPr>
          <a:xfrm>
            <a:off x="0" y="1895270"/>
            <a:ext cx="3242325" cy="3248231"/>
          </a:xfrm>
          <a:custGeom>
            <a:rect b="b" l="l" r="r" t="t"/>
            <a:pathLst>
              <a:path extrusionOk="0" h="6496461" w="6484649">
                <a:moveTo>
                  <a:pt x="0" y="0"/>
                </a:moveTo>
                <a:lnTo>
                  <a:pt x="6484649" y="0"/>
                </a:lnTo>
                <a:lnTo>
                  <a:pt x="6484649" y="6496461"/>
                </a:lnTo>
                <a:lnTo>
                  <a:pt x="0" y="649646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72" name="Google Shape;172;p29"/>
          <p:cNvSpPr txBox="1"/>
          <p:nvPr/>
        </p:nvSpPr>
        <p:spPr>
          <a:xfrm>
            <a:off x="244850" y="220375"/>
            <a:ext cx="1731000" cy="453300"/>
          </a:xfrm>
          <a:prstGeom prst="rect">
            <a:avLst/>
          </a:prstGeom>
          <a:gradFill>
            <a:gsLst>
              <a:gs pos="0">
                <a:srgbClr val="D1807E"/>
              </a:gs>
              <a:gs pos="100000">
                <a:srgbClr val="903F3D"/>
              </a:gs>
            </a:gsLst>
            <a:lin ang="5400012" scaled="0"/>
          </a:gra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Dataset Analysis</a:t>
            </a:r>
            <a:endParaRPr b="1"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3" name="Google Shape;173;p29"/>
          <p:cNvSpPr txBox="1"/>
          <p:nvPr/>
        </p:nvSpPr>
        <p:spPr>
          <a:xfrm>
            <a:off x="3351825" y="512075"/>
            <a:ext cx="4641300" cy="718200"/>
          </a:xfrm>
          <a:prstGeom prst="rect">
            <a:avLst/>
          </a:prstGeom>
          <a:gradFill>
            <a:gsLst>
              <a:gs pos="0">
                <a:srgbClr val="A28DBB"/>
              </a:gs>
              <a:gs pos="100000">
                <a:srgbClr val="615175"/>
              </a:gs>
            </a:gsLst>
            <a:lin ang="5400012" scaled="0"/>
          </a:gra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Crowd Sourced Emotional Multimodal Actors Dataset (CREMA-D)</a:t>
            </a:r>
            <a:endParaRPr sz="1600" u="sng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4" name="Google Shape;174;p29"/>
          <p:cNvSpPr txBox="1"/>
          <p:nvPr/>
        </p:nvSpPr>
        <p:spPr>
          <a:xfrm>
            <a:off x="3351825" y="1230350"/>
            <a:ext cx="5422500" cy="11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Diverse Dataset: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Char char="●"/>
            </a:pP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7,442 original clips from 91 actors.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Char char="●"/>
            </a:pP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Varied demographics: 48 male, 43 female, spanning ages 20-74, multiple races/ethnicities.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5" name="Google Shape;175;p29"/>
          <p:cNvSpPr txBox="1"/>
          <p:nvPr/>
        </p:nvSpPr>
        <p:spPr>
          <a:xfrm>
            <a:off x="3351825" y="2194538"/>
            <a:ext cx="5273700" cy="8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Emotion Representation: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Char char="●"/>
            </a:pP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12 sentences expressing 6 emotions at 4 intensity levels.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Char char="●"/>
            </a:pP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Emotions: Anger, Disgust, Fear, Happy, Neutral, Sad.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6" name="Google Shape;176;p29"/>
          <p:cNvSpPr txBox="1"/>
          <p:nvPr/>
        </p:nvSpPr>
        <p:spPr>
          <a:xfrm>
            <a:off x="3351825" y="2961800"/>
            <a:ext cx="5422500" cy="18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Feature Extraction: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Char char="●"/>
            </a:pP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Extract acoustic, linguistic, and audiovisual features.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Char char="●"/>
            </a:pP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Capture relevant information for emotion recognition.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Visualization Tools: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Char char="●"/>
            </a:pP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 Python libraries (e.g., Matplotlib, Seaborn) for data visualization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Char char="●"/>
            </a:pPr>
            <a:r>
              <a:rPr lang="en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5"/>
              </a:rPr>
              <a:t>https://doi.org/10.1109/TAFFC.2014.2336244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7" name="Google Shape;177;p29"/>
          <p:cNvSpPr txBox="1"/>
          <p:nvPr>
            <p:ph idx="12" type="sldNum"/>
          </p:nvPr>
        </p:nvSpPr>
        <p:spPr>
          <a:xfrm>
            <a:off x="3276600" y="3178175"/>
            <a:ext cx="1066800" cy="182700"/>
          </a:xfrm>
          <a:prstGeom prst="rect">
            <a:avLst/>
          </a:prstGeom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60032"/>
        </a:solid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0"/>
          <p:cNvSpPr/>
          <p:nvPr/>
        </p:nvSpPr>
        <p:spPr>
          <a:xfrm>
            <a:off x="1037238" y="359598"/>
            <a:ext cx="8177976" cy="4125670"/>
          </a:xfrm>
          <a:custGeom>
            <a:rect b="b" l="l" r="r" t="t"/>
            <a:pathLst>
              <a:path extrusionOk="0" h="16022018" w="16355952">
                <a:moveTo>
                  <a:pt x="0" y="0"/>
                </a:moveTo>
                <a:lnTo>
                  <a:pt x="16355952" y="0"/>
                </a:lnTo>
                <a:lnTo>
                  <a:pt x="16355952" y="16022018"/>
                </a:lnTo>
                <a:lnTo>
                  <a:pt x="0" y="1602201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83" name="Google Shape;183;p30"/>
          <p:cNvSpPr/>
          <p:nvPr/>
        </p:nvSpPr>
        <p:spPr>
          <a:xfrm>
            <a:off x="4283572" y="3287750"/>
            <a:ext cx="5229871" cy="1855760"/>
          </a:xfrm>
          <a:custGeom>
            <a:rect b="b" l="l" r="r" t="t"/>
            <a:pathLst>
              <a:path extrusionOk="0" h="3711521" w="13496441">
                <a:moveTo>
                  <a:pt x="0" y="0"/>
                </a:moveTo>
                <a:lnTo>
                  <a:pt x="13496441" y="0"/>
                </a:lnTo>
                <a:lnTo>
                  <a:pt x="13496441" y="3711522"/>
                </a:lnTo>
                <a:lnTo>
                  <a:pt x="0" y="371152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84" name="Google Shape;184;p30"/>
          <p:cNvSpPr txBox="1"/>
          <p:nvPr/>
        </p:nvSpPr>
        <p:spPr>
          <a:xfrm>
            <a:off x="459475" y="431575"/>
            <a:ext cx="102300" cy="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Google Shape;185;p30"/>
          <p:cNvSpPr txBox="1"/>
          <p:nvPr/>
        </p:nvSpPr>
        <p:spPr>
          <a:xfrm>
            <a:off x="277250" y="202450"/>
            <a:ext cx="1841700" cy="462300"/>
          </a:xfrm>
          <a:prstGeom prst="rect">
            <a:avLst/>
          </a:prstGeom>
          <a:gradFill>
            <a:gsLst>
              <a:gs pos="0">
                <a:srgbClr val="D1807E"/>
              </a:gs>
              <a:gs pos="100000">
                <a:srgbClr val="903F3D"/>
              </a:gs>
            </a:gsLst>
            <a:lin ang="5400012" scaled="0"/>
          </a:gra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Dataset Analysis</a:t>
            </a:r>
            <a:endParaRPr b="1"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p30"/>
          <p:cNvSpPr txBox="1"/>
          <p:nvPr/>
        </p:nvSpPr>
        <p:spPr>
          <a:xfrm>
            <a:off x="277250" y="762900"/>
            <a:ext cx="4683600" cy="680100"/>
          </a:xfrm>
          <a:prstGeom prst="rect">
            <a:avLst/>
          </a:prstGeom>
          <a:gradFill>
            <a:gsLst>
              <a:gs pos="0">
                <a:srgbClr val="A28DBB"/>
              </a:gs>
              <a:gs pos="100000">
                <a:srgbClr val="615175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Ryerson Audio-Visual Database of Emotional Speech and Song (</a:t>
            </a:r>
            <a:r>
              <a:rPr b="1" lang="en" sz="1600" u="sng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RAVDESS</a:t>
            </a:r>
            <a:r>
              <a:rPr lang="en" sz="1600" u="sng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 sz="1600" u="sng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7" name="Google Shape;187;p30"/>
          <p:cNvSpPr txBox="1"/>
          <p:nvPr/>
        </p:nvSpPr>
        <p:spPr>
          <a:xfrm>
            <a:off x="333400" y="1401000"/>
            <a:ext cx="4036800" cy="36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Multimodal Database: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Char char="●"/>
            </a:pP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Includes emotional speech and song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Char char="●"/>
            </a:pP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stimuli.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Char char="●"/>
            </a:pP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Gender-balanced with 24 professional actors.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Emotional Intensity Levels: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Char char="●"/>
            </a:pP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Each expression produced at normal and strong intensity levels.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Char char="●"/>
            </a:pP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Additional neutral expression available.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Validation and Ratings: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Char char="●"/>
            </a:pP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7,356 recordings rated 10 times on emotional validity, intensity,genuineness.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Char char="●"/>
            </a:pP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Ratings provided by 247 individuals for reliability assessment.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Char char="●"/>
            </a:pPr>
            <a:r>
              <a:rPr lang="en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5"/>
              </a:rPr>
              <a:t>https://doi.org/10.1371/journal.pone.0196391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8" name="Google Shape;188;p30"/>
          <p:cNvSpPr txBox="1"/>
          <p:nvPr>
            <p:ph idx="12" type="sldNum"/>
          </p:nvPr>
        </p:nvSpPr>
        <p:spPr>
          <a:xfrm>
            <a:off x="3276600" y="3178175"/>
            <a:ext cx="1066800" cy="182700"/>
          </a:xfrm>
          <a:prstGeom prst="rect">
            <a:avLst/>
          </a:prstGeom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ransition spd="med">
    <p:fade thruBlk="1"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60032"/>
        </a:solidFill>
      </p:bgPr>
    </p:bg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1"/>
          <p:cNvSpPr/>
          <p:nvPr/>
        </p:nvSpPr>
        <p:spPr>
          <a:xfrm flipH="1" rot="10800000">
            <a:off x="-98295" y="1189783"/>
            <a:ext cx="3798488" cy="3754098"/>
          </a:xfrm>
          <a:custGeom>
            <a:rect b="b" l="l" r="r" t="t"/>
            <a:pathLst>
              <a:path extrusionOk="0" h="7508196" w="7596976">
                <a:moveTo>
                  <a:pt x="0" y="7508197"/>
                </a:moveTo>
                <a:lnTo>
                  <a:pt x="7596976" y="7508197"/>
                </a:lnTo>
                <a:lnTo>
                  <a:pt x="7596976" y="0"/>
                </a:lnTo>
                <a:lnTo>
                  <a:pt x="0" y="0"/>
                </a:lnTo>
                <a:lnTo>
                  <a:pt x="0" y="7508197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94" name="Google Shape;194;p31"/>
          <p:cNvSpPr txBox="1"/>
          <p:nvPr/>
        </p:nvSpPr>
        <p:spPr>
          <a:xfrm>
            <a:off x="4295225" y="467950"/>
            <a:ext cx="3677700" cy="624000"/>
          </a:xfrm>
          <a:prstGeom prst="rect">
            <a:avLst/>
          </a:prstGeom>
          <a:gradFill>
            <a:gsLst>
              <a:gs pos="0">
                <a:srgbClr val="A28DBB"/>
              </a:gs>
              <a:gs pos="100000">
                <a:srgbClr val="615175"/>
              </a:gs>
            </a:gsLst>
            <a:lin ang="5400012" scaled="0"/>
          </a:gra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Surrey Audio-Visual Expressed Emotion (</a:t>
            </a:r>
            <a:r>
              <a:rPr b="1" lang="en" sz="1600" u="sng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SAVEE</a:t>
            </a:r>
            <a:r>
              <a:rPr lang="en" sz="1600" u="sng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 sz="1600" u="sng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 u="sng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5" name="Google Shape;195;p31"/>
          <p:cNvSpPr txBox="1"/>
          <p:nvPr/>
        </p:nvSpPr>
        <p:spPr>
          <a:xfrm>
            <a:off x="4295225" y="1132250"/>
            <a:ext cx="4365900" cy="36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Content: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Char char="●"/>
            </a:pP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male-only, providing high-quality audio recordings.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Char char="●"/>
            </a:pP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Recorded from four native English male speakers aged 27 to 31.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Emotions: 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Char char="●"/>
            </a:pP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anger, disgust, fear, happiness, sadness, surprise, and neutral.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Performance Evaluation: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Char char="●"/>
            </a:pP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Classification systems developed for audio, visual, and audio-visual modalities.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Char char="●"/>
            </a:pP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Speaker-independent recognition rates achieved: Audio-visual: 84%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Char char="●"/>
            </a:pPr>
            <a:r>
              <a:rPr lang="en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/>
              </a:rPr>
              <a:t>http://kahlan.eps.surrey.ac.uk/savee/Database.html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6" name="Google Shape;196;p31"/>
          <p:cNvSpPr txBox="1"/>
          <p:nvPr/>
        </p:nvSpPr>
        <p:spPr>
          <a:xfrm>
            <a:off x="222175" y="232250"/>
            <a:ext cx="1841700" cy="462300"/>
          </a:xfrm>
          <a:prstGeom prst="rect">
            <a:avLst/>
          </a:prstGeom>
          <a:gradFill>
            <a:gsLst>
              <a:gs pos="0">
                <a:srgbClr val="D1807E"/>
              </a:gs>
              <a:gs pos="100000">
                <a:srgbClr val="903F3D"/>
              </a:gs>
            </a:gsLst>
            <a:lin ang="5400012" scaled="0"/>
          </a:gra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Dataset Analysis</a:t>
            </a:r>
            <a:endParaRPr b="1"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60032"/>
        </a:solidFill>
      </p:bgPr>
    </p:bg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2"/>
          <p:cNvSpPr/>
          <p:nvPr/>
        </p:nvSpPr>
        <p:spPr>
          <a:xfrm>
            <a:off x="1483713" y="431573"/>
            <a:ext cx="8177976" cy="4125670"/>
          </a:xfrm>
          <a:custGeom>
            <a:rect b="b" l="l" r="r" t="t"/>
            <a:pathLst>
              <a:path extrusionOk="0" h="16022018" w="16355952">
                <a:moveTo>
                  <a:pt x="0" y="0"/>
                </a:moveTo>
                <a:lnTo>
                  <a:pt x="16355952" y="0"/>
                </a:lnTo>
                <a:lnTo>
                  <a:pt x="16355952" y="16022018"/>
                </a:lnTo>
                <a:lnTo>
                  <a:pt x="0" y="1602201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02" name="Google Shape;202;p32"/>
          <p:cNvSpPr/>
          <p:nvPr/>
        </p:nvSpPr>
        <p:spPr>
          <a:xfrm>
            <a:off x="4445400" y="3603099"/>
            <a:ext cx="5061165" cy="1540281"/>
          </a:xfrm>
          <a:custGeom>
            <a:rect b="b" l="l" r="r" t="t"/>
            <a:pathLst>
              <a:path extrusionOk="0" h="3711521" w="13496441">
                <a:moveTo>
                  <a:pt x="0" y="0"/>
                </a:moveTo>
                <a:lnTo>
                  <a:pt x="13496441" y="0"/>
                </a:lnTo>
                <a:lnTo>
                  <a:pt x="13496441" y="3711522"/>
                </a:lnTo>
                <a:lnTo>
                  <a:pt x="0" y="371152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03" name="Google Shape;203;p32"/>
          <p:cNvSpPr txBox="1"/>
          <p:nvPr/>
        </p:nvSpPr>
        <p:spPr>
          <a:xfrm>
            <a:off x="459475" y="431575"/>
            <a:ext cx="102300" cy="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p32"/>
          <p:cNvSpPr txBox="1"/>
          <p:nvPr/>
        </p:nvSpPr>
        <p:spPr>
          <a:xfrm>
            <a:off x="228625" y="237025"/>
            <a:ext cx="1841700" cy="444900"/>
          </a:xfrm>
          <a:prstGeom prst="rect">
            <a:avLst/>
          </a:prstGeom>
          <a:gradFill>
            <a:gsLst>
              <a:gs pos="0">
                <a:srgbClr val="D1807E"/>
              </a:gs>
              <a:gs pos="100000">
                <a:srgbClr val="903F3D"/>
              </a:gs>
            </a:gsLst>
            <a:lin ang="5400012" scaled="0"/>
          </a:gra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Methodology </a:t>
            </a:r>
            <a:endParaRPr b="1"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32"/>
          <p:cNvSpPr txBox="1"/>
          <p:nvPr/>
        </p:nvSpPr>
        <p:spPr>
          <a:xfrm>
            <a:off x="459475" y="972700"/>
            <a:ext cx="5852700" cy="2630400"/>
          </a:xfrm>
          <a:prstGeom prst="rect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Emotion detection process comprises a three-stage pipeline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Char char="●"/>
            </a:pP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Feature Extraction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Char char="○"/>
            </a:pP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augmentation for signal analysis.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Char char="○"/>
            </a:pP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Mel spectrogram extraction.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Char char="●"/>
            </a:pP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Pre-trained CNN Models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Char char="○"/>
            </a:pP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ResNet18, Inception_v3, GoogleNet.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Char char="●"/>
            </a:pP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Ensambling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Char char="○"/>
            </a:pP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Modified function.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Char char="○"/>
            </a:pP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Final prediction scores.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6" name="Google Shape;206;p32"/>
          <p:cNvSpPr txBox="1"/>
          <p:nvPr>
            <p:ph idx="12" type="sldNum"/>
          </p:nvPr>
        </p:nvSpPr>
        <p:spPr>
          <a:xfrm>
            <a:off x="3276600" y="3178175"/>
            <a:ext cx="1066800" cy="182700"/>
          </a:xfrm>
          <a:prstGeom prst="rect">
            <a:avLst/>
          </a:prstGeom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60032"/>
        </a:solidFill>
      </p:bgPr>
    </p:bg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52593" y="152400"/>
            <a:ext cx="5139009" cy="3678392"/>
          </a:xfrm>
          <a:prstGeom prst="rect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12" name="Google Shape;212;p33"/>
          <p:cNvSpPr txBox="1"/>
          <p:nvPr/>
        </p:nvSpPr>
        <p:spPr>
          <a:xfrm>
            <a:off x="5834200" y="4333425"/>
            <a:ext cx="3097200" cy="642900"/>
          </a:xfrm>
          <a:prstGeom prst="rect">
            <a:avLst/>
          </a:prstGeom>
          <a:gradFill>
            <a:gsLst>
              <a:gs pos="0">
                <a:srgbClr val="D1807E"/>
              </a:gs>
              <a:gs pos="100000">
                <a:srgbClr val="903F3D"/>
              </a:gs>
            </a:gsLst>
            <a:lin ang="5400012" scaled="0"/>
          </a:gra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Figure: Three Stage Pipeline model</a:t>
            </a:r>
            <a:endParaRPr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213" name="Google Shape;213;p33"/>
          <p:cNvCxnSpPr/>
          <p:nvPr/>
        </p:nvCxnSpPr>
        <p:spPr>
          <a:xfrm>
            <a:off x="3285150" y="46500"/>
            <a:ext cx="0" cy="505050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4" name="Google Shape;214;p33"/>
          <p:cNvSpPr txBox="1"/>
          <p:nvPr/>
        </p:nvSpPr>
        <p:spPr>
          <a:xfrm>
            <a:off x="211025" y="195225"/>
            <a:ext cx="2506800" cy="642900"/>
          </a:xfrm>
          <a:prstGeom prst="rect">
            <a:avLst/>
          </a:prstGeom>
          <a:gradFill>
            <a:gsLst>
              <a:gs pos="0">
                <a:srgbClr val="D1807E"/>
              </a:gs>
              <a:gs pos="100000">
                <a:srgbClr val="903F3D"/>
              </a:gs>
            </a:gsLst>
            <a:lin ang="5400012" scaled="0"/>
          </a:gra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Schematic Representation</a:t>
            </a:r>
            <a:endParaRPr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Of  Our TSP Model</a:t>
            </a:r>
            <a:endParaRPr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5" name="Google Shape;215;p33"/>
          <p:cNvSpPr/>
          <p:nvPr/>
        </p:nvSpPr>
        <p:spPr>
          <a:xfrm>
            <a:off x="-784123" y="786612"/>
            <a:ext cx="5847253" cy="3044183"/>
          </a:xfrm>
          <a:custGeom>
            <a:rect b="b" l="l" r="r" t="t"/>
            <a:pathLst>
              <a:path extrusionOk="0" h="16022018" w="16355952">
                <a:moveTo>
                  <a:pt x="0" y="0"/>
                </a:moveTo>
                <a:lnTo>
                  <a:pt x="16355952" y="0"/>
                </a:lnTo>
                <a:lnTo>
                  <a:pt x="16355952" y="16022018"/>
                </a:lnTo>
                <a:lnTo>
                  <a:pt x="0" y="1602201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16" name="Google Shape;216;p33"/>
          <p:cNvSpPr/>
          <p:nvPr/>
        </p:nvSpPr>
        <p:spPr>
          <a:xfrm flipH="1" rot="10800000">
            <a:off x="1850" y="2292367"/>
            <a:ext cx="3228715" cy="3190983"/>
          </a:xfrm>
          <a:custGeom>
            <a:rect b="b" l="l" r="r" t="t"/>
            <a:pathLst>
              <a:path extrusionOk="0" h="7508196" w="7596976">
                <a:moveTo>
                  <a:pt x="0" y="7508197"/>
                </a:moveTo>
                <a:lnTo>
                  <a:pt x="7596976" y="7508197"/>
                </a:lnTo>
                <a:lnTo>
                  <a:pt x="7596976" y="0"/>
                </a:lnTo>
                <a:lnTo>
                  <a:pt x="0" y="0"/>
                </a:lnTo>
                <a:lnTo>
                  <a:pt x="0" y="7508197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